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3" r:id="rId1"/>
  </p:sldMasterIdLst>
  <p:notesMasterIdLst>
    <p:notesMasterId r:id="rId3"/>
  </p:notesMasterIdLst>
  <p:sldIdLst>
    <p:sldId id="396" r:id="rId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EBF1DE"/>
    <a:srgbClr val="FFF3C1"/>
    <a:srgbClr val="F2DCDB"/>
    <a:srgbClr val="E6E0EC"/>
    <a:srgbClr val="E2EFD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6" autoAdjust="0"/>
    <p:restoredTop sz="93216" autoAdjust="0"/>
  </p:normalViewPr>
  <p:slideViewPr>
    <p:cSldViewPr snapToGrid="0">
      <p:cViewPr varScale="1">
        <p:scale>
          <a:sx n="61" d="100"/>
          <a:sy n="61" d="100"/>
        </p:scale>
        <p:origin x="912" y="200"/>
      </p:cViewPr>
      <p:guideLst/>
    </p:cSldViewPr>
  </p:slideViewPr>
  <p:notesTextViewPr>
    <p:cViewPr>
      <p:scale>
        <a:sx n="1" d="1"/>
        <a:sy n="1" d="1"/>
      </p:scale>
      <p:origin x="0" y="0"/>
    </p:cViewPr>
  </p:notesTextViewPr>
  <p:sorterViewPr>
    <p:cViewPr>
      <p:scale>
        <a:sx n="100" d="100"/>
        <a:sy n="100" d="100"/>
      </p:scale>
      <p:origin x="0" y="-612"/>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B06CCA6-133A-43B3-ADD6-43D916AABBBB}" type="datetimeFigureOut">
              <a:rPr kumimoji="1" lang="ja-JP" altLang="en-US" smtClean="0"/>
              <a:t>2020/7/22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4A42372-B228-4875-B571-F56DEB894D2C}" type="slidenum">
              <a:rPr kumimoji="1" lang="ja-JP" altLang="en-US" smtClean="0"/>
              <a:t>‹#›</a:t>
            </a:fld>
            <a:endParaRPr kumimoji="1" lang="ja-JP" altLang="en-US"/>
          </a:p>
        </p:txBody>
      </p:sp>
    </p:spTree>
    <p:extLst>
      <p:ext uri="{BB962C8B-B14F-4D97-AF65-F5344CB8AC3E}">
        <p14:creationId xmlns:p14="http://schemas.microsoft.com/office/powerpoint/2010/main" val="30109060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6" y="274678"/>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2EF8C428-9F6D-4E86-A113-2E8DDA14A68C}" type="datetime1">
              <a:rPr lang="ja-JP" altLang="en-US" smtClean="0">
                <a:solidFill>
                  <a:prstClr val="black">
                    <a:tint val="75000"/>
                  </a:prstClr>
                </a:solidFill>
              </a:rPr>
              <a:t>2020/7/22</a:t>
            </a:fld>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solidFill>
                  <a:schemeClr val="tx1"/>
                </a:solidFill>
              </a:defRPr>
            </a:lvl1pPr>
          </a:lstStyle>
          <a:p>
            <a:pPr>
              <a:defRPr/>
            </a:pPr>
            <a:fld id="{7D243019-D0F5-47CC-9400-E2DB1E670B67}" type="slidenum">
              <a:rPr lang="en-US" altLang="ja-JP" smtClean="0"/>
              <a:pPr>
                <a:defRPr/>
              </a:pPr>
              <a:t>‹#›</a:t>
            </a:fld>
            <a:endParaRPr lang="en-US" altLang="ja-JP"/>
          </a:p>
        </p:txBody>
      </p:sp>
    </p:spTree>
    <p:extLst>
      <p:ext uri="{BB962C8B-B14F-4D97-AF65-F5344CB8AC3E}">
        <p14:creationId xmlns:p14="http://schemas.microsoft.com/office/powerpoint/2010/main" val="93804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0073520-B5DF-4CA1-9834-11F621C1CF8B}" type="datetime1">
              <a:rPr kumimoji="1" lang="ja-JP" altLang="en-US" smtClean="0"/>
              <a:t>2020/7/22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5693644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4" y="274639"/>
            <a:ext cx="8915400" cy="1143000"/>
          </a:xfrm>
          <a:prstGeom prst="rect">
            <a:avLst/>
          </a:prstGeom>
          <a:noFill/>
          <a:ln w="9525">
            <a:noFill/>
            <a:miter lim="800000"/>
            <a:headEnd/>
            <a:tailEnd/>
          </a:ln>
        </p:spPr>
        <p:txBody>
          <a:bodyPr vert="horz" wrap="square" lIns="91307" tIns="45653" rIns="91307" bIns="45653"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04" y="1600224"/>
            <a:ext cx="8915400" cy="4525963"/>
          </a:xfrm>
          <a:prstGeom prst="rect">
            <a:avLst/>
          </a:prstGeom>
          <a:noFill/>
          <a:ln w="9525">
            <a:noFill/>
            <a:miter lim="800000"/>
            <a:headEnd/>
            <a:tailEnd/>
          </a:ln>
        </p:spPr>
        <p:txBody>
          <a:bodyPr vert="horz" wrap="square" lIns="91307" tIns="45653" rIns="91307" bIns="4565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2" y="6356778"/>
            <a:ext cx="2311400" cy="365125"/>
          </a:xfrm>
          <a:prstGeom prst="rect">
            <a:avLst/>
          </a:prstGeom>
        </p:spPr>
        <p:txBody>
          <a:bodyPr vert="horz" lIns="91307" tIns="45653" rIns="91307" bIns="45653" rtlCol="0" anchor="ctr"/>
          <a:lstStyle>
            <a:lvl1pPr algn="l">
              <a:defRPr sz="1200">
                <a:solidFill>
                  <a:schemeClr val="tx1">
                    <a:tint val="75000"/>
                  </a:schemeClr>
                </a:solidFill>
                <a:latin typeface="Arial" charset="0"/>
                <a:ea typeface="ＭＳ Ｐゴシック" charset="-128"/>
              </a:defRPr>
            </a:lvl1pPr>
          </a:lstStyle>
          <a:p>
            <a:pPr>
              <a:defRPr/>
            </a:pPr>
            <a:fld id="{3F281BF0-CC76-4B7B-AF86-F9460F3F9E93}" type="datetime1">
              <a:rPr lang="ja-JP" altLang="en-US" smtClean="0">
                <a:solidFill>
                  <a:prstClr val="black">
                    <a:tint val="75000"/>
                  </a:prstClr>
                </a:solidFill>
              </a:rPr>
              <a:t>2020/7/22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9" y="6356778"/>
            <a:ext cx="3136900" cy="365125"/>
          </a:xfrm>
          <a:prstGeom prst="rect">
            <a:avLst/>
          </a:prstGeom>
        </p:spPr>
        <p:txBody>
          <a:bodyPr vert="horz" lIns="91307" tIns="45653" rIns="91307" bIns="45653"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594600" y="6527157"/>
            <a:ext cx="2311400" cy="365125"/>
          </a:xfrm>
          <a:prstGeom prst="rect">
            <a:avLst/>
          </a:prstGeom>
        </p:spPr>
        <p:txBody>
          <a:bodyPr vert="horz" lIns="91307" tIns="45653" rIns="91307" bIns="45653" rtlCol="0" anchor="ctr"/>
          <a:lstStyle>
            <a:lvl1pPr algn="r">
              <a:defRPr sz="1200">
                <a:solidFill>
                  <a:schemeClr val="tx1"/>
                </a:solidFill>
                <a:latin typeface="游ゴシック" panose="020B0400000000000000" pitchFamily="50" charset="-128"/>
                <a:ea typeface="游ゴシック" panose="020B0400000000000000" pitchFamily="50" charset="-128"/>
              </a:defRPr>
            </a:lvl1pPr>
          </a:lstStyle>
          <a:p>
            <a:pPr>
              <a:defRPr/>
            </a:pPr>
            <a:fld id="{17C4E106-E4D4-4543-B6B1-4D754DB78274}" type="slidenum">
              <a:rPr lang="ja-JP" altLang="en-US" smtClean="0"/>
              <a:pPr>
                <a:defRPr/>
              </a:pPr>
              <a:t>‹#›</a:t>
            </a:fld>
            <a:endParaRPr lang="ja-JP" altLang="en-US"/>
          </a:p>
        </p:txBody>
      </p:sp>
    </p:spTree>
    <p:extLst>
      <p:ext uri="{BB962C8B-B14F-4D97-AF65-F5344CB8AC3E}">
        <p14:creationId xmlns:p14="http://schemas.microsoft.com/office/powerpoint/2010/main" val="960856954"/>
      </p:ext>
    </p:extLst>
  </p:cSld>
  <p:clrMap bg1="lt1" tx1="dk1" bg2="lt2" tx2="dk2" accent1="accent1" accent2="accent2" accent3="accent3" accent4="accent4" accent5="accent5" accent6="accent6" hlink="hlink" folHlink="folHlink"/>
  <p:sldLayoutIdLst>
    <p:sldLayoutId id="2147483728" r:id="rId1"/>
    <p:sldLayoutId id="2147483735" r:id="rId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522" algn="ctr" rtl="0" fontAlgn="base">
        <a:spcBef>
          <a:spcPct val="0"/>
        </a:spcBef>
        <a:spcAft>
          <a:spcPct val="0"/>
        </a:spcAft>
        <a:defRPr kumimoji="1" sz="4400">
          <a:solidFill>
            <a:schemeClr val="tx1"/>
          </a:solidFill>
          <a:latin typeface="Calibri" pitchFamily="34" charset="0"/>
          <a:ea typeface="ＭＳ Ｐゴシック" charset="-128"/>
        </a:defRPr>
      </a:lvl6pPr>
      <a:lvl7pPr marL="913045" algn="ctr" rtl="0" fontAlgn="base">
        <a:spcBef>
          <a:spcPct val="0"/>
        </a:spcBef>
        <a:spcAft>
          <a:spcPct val="0"/>
        </a:spcAft>
        <a:defRPr kumimoji="1" sz="4400">
          <a:solidFill>
            <a:schemeClr val="tx1"/>
          </a:solidFill>
          <a:latin typeface="Calibri" pitchFamily="34" charset="0"/>
          <a:ea typeface="ＭＳ Ｐゴシック" charset="-128"/>
        </a:defRPr>
      </a:lvl7pPr>
      <a:lvl8pPr marL="1369568" algn="ctr" rtl="0" fontAlgn="base">
        <a:spcBef>
          <a:spcPct val="0"/>
        </a:spcBef>
        <a:spcAft>
          <a:spcPct val="0"/>
        </a:spcAft>
        <a:defRPr kumimoji="1" sz="4400">
          <a:solidFill>
            <a:schemeClr val="tx1"/>
          </a:solidFill>
          <a:latin typeface="Calibri" pitchFamily="34" charset="0"/>
          <a:ea typeface="ＭＳ Ｐゴシック" charset="-128"/>
        </a:defRPr>
      </a:lvl8pPr>
      <a:lvl9pPr marL="1826093"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392" indent="-342392"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847" indent="-285329"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308" indent="-228257"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827" indent="-228257"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4352" indent="-228257"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0876" indent="-228257" algn="l" defTabSz="91304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7399" indent="-228257" algn="l" defTabSz="91304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3922" indent="-228257" algn="l" defTabSz="91304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0445" indent="-228257" algn="l" defTabSz="91304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045" rtl="0" eaLnBrk="1" latinLnBrk="0" hangingPunct="1">
        <a:defRPr kumimoji="1" sz="1800" kern="1200">
          <a:solidFill>
            <a:schemeClr val="tx1"/>
          </a:solidFill>
          <a:latin typeface="+mn-lt"/>
          <a:ea typeface="+mn-ea"/>
          <a:cs typeface="+mn-cs"/>
        </a:defRPr>
      </a:lvl1pPr>
      <a:lvl2pPr marL="456522" algn="l" defTabSz="913045" rtl="0" eaLnBrk="1" latinLnBrk="0" hangingPunct="1">
        <a:defRPr kumimoji="1" sz="1800" kern="1200">
          <a:solidFill>
            <a:schemeClr val="tx1"/>
          </a:solidFill>
          <a:latin typeface="+mn-lt"/>
          <a:ea typeface="+mn-ea"/>
          <a:cs typeface="+mn-cs"/>
        </a:defRPr>
      </a:lvl2pPr>
      <a:lvl3pPr marL="913045" algn="l" defTabSz="913045" rtl="0" eaLnBrk="1" latinLnBrk="0" hangingPunct="1">
        <a:defRPr kumimoji="1" sz="1800" kern="1200">
          <a:solidFill>
            <a:schemeClr val="tx1"/>
          </a:solidFill>
          <a:latin typeface="+mn-lt"/>
          <a:ea typeface="+mn-ea"/>
          <a:cs typeface="+mn-cs"/>
        </a:defRPr>
      </a:lvl3pPr>
      <a:lvl4pPr marL="1369568" algn="l" defTabSz="913045" rtl="0" eaLnBrk="1" latinLnBrk="0" hangingPunct="1">
        <a:defRPr kumimoji="1" sz="1800" kern="1200">
          <a:solidFill>
            <a:schemeClr val="tx1"/>
          </a:solidFill>
          <a:latin typeface="+mn-lt"/>
          <a:ea typeface="+mn-ea"/>
          <a:cs typeface="+mn-cs"/>
        </a:defRPr>
      </a:lvl4pPr>
      <a:lvl5pPr marL="1826093" algn="l" defTabSz="913045" rtl="0" eaLnBrk="1" latinLnBrk="0" hangingPunct="1">
        <a:defRPr kumimoji="1" sz="1800" kern="1200">
          <a:solidFill>
            <a:schemeClr val="tx1"/>
          </a:solidFill>
          <a:latin typeface="+mn-lt"/>
          <a:ea typeface="+mn-ea"/>
          <a:cs typeface="+mn-cs"/>
        </a:defRPr>
      </a:lvl5pPr>
      <a:lvl6pPr marL="2282612" algn="l" defTabSz="913045" rtl="0" eaLnBrk="1" latinLnBrk="0" hangingPunct="1">
        <a:defRPr kumimoji="1" sz="1800" kern="1200">
          <a:solidFill>
            <a:schemeClr val="tx1"/>
          </a:solidFill>
          <a:latin typeface="+mn-lt"/>
          <a:ea typeface="+mn-ea"/>
          <a:cs typeface="+mn-cs"/>
        </a:defRPr>
      </a:lvl6pPr>
      <a:lvl7pPr marL="2739136" algn="l" defTabSz="913045" rtl="0" eaLnBrk="1" latinLnBrk="0" hangingPunct="1">
        <a:defRPr kumimoji="1" sz="1800" kern="1200">
          <a:solidFill>
            <a:schemeClr val="tx1"/>
          </a:solidFill>
          <a:latin typeface="+mn-lt"/>
          <a:ea typeface="+mn-ea"/>
          <a:cs typeface="+mn-cs"/>
        </a:defRPr>
      </a:lvl7pPr>
      <a:lvl8pPr marL="3195662" algn="l" defTabSz="913045" rtl="0" eaLnBrk="1" latinLnBrk="0" hangingPunct="1">
        <a:defRPr kumimoji="1" sz="1800" kern="1200">
          <a:solidFill>
            <a:schemeClr val="tx1"/>
          </a:solidFill>
          <a:latin typeface="+mn-lt"/>
          <a:ea typeface="+mn-ea"/>
          <a:cs typeface="+mn-cs"/>
        </a:defRPr>
      </a:lvl8pPr>
      <a:lvl9pPr marL="3652184" algn="l" defTabSz="91304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4" descr="パパと泣いている赤ちゃん（ソフト）"/>
          <p:cNvSpPr>
            <a:spLocks noChangeAspect="1" noChangeArrowheads="1"/>
          </p:cNvSpPr>
          <p:nvPr/>
        </p:nvSpPr>
        <p:spPr bwMode="auto">
          <a:xfrm>
            <a:off x="612775" y="-104508"/>
            <a:ext cx="1143000"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AutoShape 16" descr="パパと泣いている赤ちゃん（ソフト）"/>
          <p:cNvSpPr>
            <a:spLocks noChangeAspect="1" noChangeArrowheads="1"/>
          </p:cNvSpPr>
          <p:nvPr/>
        </p:nvSpPr>
        <p:spPr bwMode="auto">
          <a:xfrm>
            <a:off x="765175" y="47892"/>
            <a:ext cx="1143000"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AutoShape 20" descr="赤ちゃんを抱っこするママのイラスト（カラー）"/>
          <p:cNvSpPr>
            <a:spLocks noChangeAspect="1" noChangeArrowheads="1"/>
          </p:cNvSpPr>
          <p:nvPr/>
        </p:nvSpPr>
        <p:spPr bwMode="auto">
          <a:xfrm>
            <a:off x="917575" y="200292"/>
            <a:ext cx="1143000"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92461" y="-50023"/>
            <a:ext cx="974065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支援対象児童等見守り強化事業</a:t>
            </a:r>
            <a:r>
              <a:rPr kumimoji="1" lang="ja-JP" altLang="en-US" sz="13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p>
        </p:txBody>
      </p:sp>
      <p:cxnSp>
        <p:nvCxnSpPr>
          <p:cNvPr id="11" name="直線コネクタ 10"/>
          <p:cNvCxnSpPr/>
          <p:nvPr/>
        </p:nvCxnSpPr>
        <p:spPr>
          <a:xfrm>
            <a:off x="0" y="381352"/>
            <a:ext cx="9906000" cy="9292"/>
          </a:xfrm>
          <a:prstGeom prst="line">
            <a:avLst/>
          </a:prstGeom>
          <a:ln w="50800">
            <a:solidFill>
              <a:srgbClr val="FF66FF"/>
            </a:solidFill>
          </a:ln>
          <a:scene3d>
            <a:camera prst="orthographicFront"/>
            <a:lightRig rig="threePt" dir="t"/>
          </a:scene3d>
          <a:sp3d>
            <a:bevelT w="38100" h="38100"/>
          </a:sp3d>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00565" y="644205"/>
            <a:ext cx="9541060" cy="2016000"/>
          </a:xfrm>
          <a:prstGeom prst="rect">
            <a:avLst/>
          </a:prstGeom>
          <a:ln w="15875">
            <a:solidFill>
              <a:srgbClr val="0070C0"/>
            </a:solidFill>
          </a:ln>
        </p:spPr>
        <p:txBody>
          <a:bodyPr wrap="square" lIns="0" rIns="36000" rtlCol="0" anchor="t" anchorCtr="0">
            <a:normAutofit/>
          </a:bodyPr>
          <a:lstStyle/>
          <a:p>
            <a:pPr marL="261937" marR="0" lvl="0" indent="0" algn="l" defTabSz="990570" rtl="0" eaLnBrk="1" fontAlgn="auto" latinLnBrk="0" hangingPunct="1">
              <a:lnSpc>
                <a:spcPts val="16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rPr>
              <a:t>　</a:t>
            </a:r>
            <a:endParaRPr kumimoji="1" lang="en-US" altLang="ja-JP" sz="14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p:txBody>
      </p:sp>
      <p:sp>
        <p:nvSpPr>
          <p:cNvPr id="13" name="角丸四角形 12"/>
          <p:cNvSpPr/>
          <p:nvPr/>
        </p:nvSpPr>
        <p:spPr>
          <a:xfrm>
            <a:off x="53480" y="530236"/>
            <a:ext cx="1155104" cy="273000"/>
          </a:xfrm>
          <a:prstGeom prst="roundRect">
            <a:avLst/>
          </a:prstGeom>
          <a:solidFill>
            <a:srgbClr val="0070C0"/>
          </a:solidFill>
          <a:scene3d>
            <a:camera prst="orthographicFront"/>
            <a:lightRig rig="threePt" dir="t"/>
          </a:scene3d>
          <a:sp3d>
            <a:bevelT w="38100" h="38100"/>
          </a:sp3d>
        </p:spPr>
        <p:txBody>
          <a:bodyPr wrap="square" rtlCol="0" anchor="ctr">
            <a:noAutofit/>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white"/>
                </a:solidFill>
                <a:effectLst/>
                <a:uLnTx/>
                <a:uFillTx/>
                <a:latin typeface="HGｺﾞｼｯｸM" panose="020B0609000000000000" pitchFamily="49" charset="-128"/>
                <a:ea typeface="HGｺﾞｼｯｸM" panose="020B0609000000000000" pitchFamily="49" charset="-128"/>
                <a:cs typeface="メイリオ" panose="020B0604030504040204" pitchFamily="50" charset="-128"/>
              </a:rPr>
              <a:t>目　的</a:t>
            </a:r>
          </a:p>
        </p:txBody>
      </p:sp>
      <p:grpSp>
        <p:nvGrpSpPr>
          <p:cNvPr id="4" name="グループ化 3"/>
          <p:cNvGrpSpPr/>
          <p:nvPr/>
        </p:nvGrpSpPr>
        <p:grpSpPr>
          <a:xfrm>
            <a:off x="7491375" y="2678424"/>
            <a:ext cx="2250250" cy="769945"/>
            <a:chOff x="118582" y="4198094"/>
            <a:chExt cx="2106645" cy="564317"/>
          </a:xfrm>
        </p:grpSpPr>
        <p:sp>
          <p:nvSpPr>
            <p:cNvPr id="14" name="正方形/長方形 13"/>
            <p:cNvSpPr/>
            <p:nvPr/>
          </p:nvSpPr>
          <p:spPr>
            <a:xfrm>
              <a:off x="251520" y="4320163"/>
              <a:ext cx="1973707" cy="442248"/>
            </a:xfrm>
            <a:prstGeom prst="rect">
              <a:avLst/>
            </a:prstGeom>
            <a:ln w="15875">
              <a:solidFill>
                <a:srgbClr val="0070C0"/>
              </a:solidFill>
            </a:ln>
          </p:spPr>
          <p:txBody>
            <a:bodyPr wrap="square" rtlCol="0" anchor="t" anchorCtr="0">
              <a:normAutofit/>
            </a:bodyPr>
            <a:lstStyle/>
            <a:p>
              <a:pPr marL="261937" marR="0" lvl="0" indent="-174624" algn="l" defTabSz="990570" rtl="0" eaLnBrk="1" fontAlgn="auto" latinLnBrk="0" hangingPunct="1">
                <a:lnSpc>
                  <a:spcPts val="1000"/>
                </a:lnSpc>
                <a:spcBef>
                  <a:spcPts val="300"/>
                </a:spcBef>
                <a:spcAft>
                  <a:spcPts val="0"/>
                </a:spcAft>
                <a:buClrTx/>
                <a:buSzTx/>
                <a:buFontTx/>
                <a:buNone/>
                <a:tabLst/>
                <a:defRPr/>
              </a:pPr>
              <a:r>
                <a:rPr kumimoji="1" lang="ja-JP" altLang="en-US" sz="13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rPr>
                <a:t>　</a:t>
              </a:r>
              <a:endParaRPr kumimoji="1" lang="en-US" altLang="ja-JP" sz="13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endParaRPr>
            </a:p>
            <a:p>
              <a:pPr marL="261937" marR="0" lvl="0" indent="-174624" algn="l" defTabSz="990570" rtl="0" eaLnBrk="1" fontAlgn="auto" latinLnBrk="0" hangingPunct="1">
                <a:lnSpc>
                  <a:spcPct val="100000"/>
                </a:lnSpc>
                <a:spcBef>
                  <a:spcPts val="300"/>
                </a:spcBef>
                <a:spcAft>
                  <a:spcPts val="0"/>
                </a:spcAft>
                <a:buClrTx/>
                <a:buSzTx/>
                <a:buFontTx/>
                <a:buNone/>
                <a:tabLst/>
                <a:defRPr/>
              </a:pPr>
              <a:r>
                <a:rPr kumimoji="1" lang="ja-JP" altLang="en-US" sz="13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rPr>
                <a:t>市町村（特別区含む）</a:t>
              </a:r>
              <a:endParaRPr kumimoji="1" lang="en-US" altLang="ja-JP" sz="11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endParaRPr>
            </a:p>
          </p:txBody>
        </p:sp>
        <p:sp>
          <p:nvSpPr>
            <p:cNvPr id="15" name="角丸四角形 14"/>
            <p:cNvSpPr/>
            <p:nvPr/>
          </p:nvSpPr>
          <p:spPr>
            <a:xfrm>
              <a:off x="118582" y="4198094"/>
              <a:ext cx="973966" cy="237098"/>
            </a:xfrm>
            <a:prstGeom prst="roundRect">
              <a:avLst/>
            </a:prstGeom>
            <a:solidFill>
              <a:srgbClr val="0070C0"/>
            </a:solidFill>
            <a:scene3d>
              <a:camera prst="orthographicFront"/>
              <a:lightRig rig="threePt" dir="t"/>
            </a:scene3d>
            <a:sp3d>
              <a:bevelT w="38100" h="38100"/>
            </a:sp3d>
          </p:spPr>
          <p:txBody>
            <a:bodyPr wrap="square" rtlCol="0" anchor="ctr">
              <a:spAutoFit/>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white"/>
                  </a:solidFill>
                  <a:effectLst/>
                  <a:uLnTx/>
                  <a:uFillTx/>
                  <a:latin typeface="HGｺﾞｼｯｸM" panose="020B0609000000000000" pitchFamily="49" charset="-128"/>
                  <a:ea typeface="HGｺﾞｼｯｸM" panose="020B0609000000000000" pitchFamily="49" charset="-128"/>
                  <a:cs typeface="メイリオ" panose="020B0604030504040204" pitchFamily="50" charset="-128"/>
                </a:rPr>
                <a:t>実施主体</a:t>
              </a:r>
            </a:p>
          </p:txBody>
        </p:sp>
      </p:grpSp>
      <p:grpSp>
        <p:nvGrpSpPr>
          <p:cNvPr id="8" name="グループ化 7"/>
          <p:cNvGrpSpPr/>
          <p:nvPr/>
        </p:nvGrpSpPr>
        <p:grpSpPr>
          <a:xfrm>
            <a:off x="5463150" y="2692243"/>
            <a:ext cx="1995492" cy="756124"/>
            <a:chOff x="2810573" y="4193781"/>
            <a:chExt cx="1308421" cy="567274"/>
          </a:xfrm>
        </p:grpSpPr>
        <p:sp>
          <p:nvSpPr>
            <p:cNvPr id="16" name="正方形/長方形 15"/>
            <p:cNvSpPr/>
            <p:nvPr/>
          </p:nvSpPr>
          <p:spPr>
            <a:xfrm>
              <a:off x="2915635" y="4308359"/>
              <a:ext cx="1203359" cy="452696"/>
            </a:xfrm>
            <a:prstGeom prst="rect">
              <a:avLst/>
            </a:prstGeom>
            <a:ln w="15875">
              <a:solidFill>
                <a:srgbClr val="0070C0"/>
              </a:solidFill>
            </a:ln>
          </p:spPr>
          <p:txBody>
            <a:bodyPr wrap="square" rtlCol="0" anchor="t" anchorCtr="0">
              <a:normAutofit/>
            </a:bodyPr>
            <a:lstStyle/>
            <a:p>
              <a:pPr marL="261937" marR="0" lvl="0" indent="-174624" algn="l" defTabSz="990570" rtl="0" eaLnBrk="1" fontAlgn="auto" latinLnBrk="0" hangingPunct="1">
                <a:lnSpc>
                  <a:spcPts val="1000"/>
                </a:lnSpc>
                <a:spcBef>
                  <a:spcPts val="300"/>
                </a:spcBef>
                <a:spcAft>
                  <a:spcPts val="0"/>
                </a:spcAft>
                <a:buClrTx/>
                <a:buSzTx/>
                <a:buFontTx/>
                <a:buNone/>
                <a:tabLst/>
                <a:defRPr/>
              </a:pPr>
              <a:endParaRPr kumimoji="1" lang="en-US" altLang="ja-JP" sz="13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endParaRPr>
            </a:p>
            <a:p>
              <a:pPr marL="261937" marR="0" lvl="0" indent="-174624" algn="l" defTabSz="990570" rtl="0" eaLnBrk="1" fontAlgn="auto" latinLnBrk="0" hangingPunct="1">
                <a:lnSpc>
                  <a:spcPct val="100000"/>
                </a:lnSpc>
                <a:spcBef>
                  <a:spcPts val="30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国：</a:t>
              </a:r>
              <a:r>
                <a:rPr kumimoji="1" lang="en-US" altLang="ja-JP"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10/10</a:t>
              </a:r>
              <a:r>
                <a:rPr kumimoji="1" lang="ja-JP" altLang="en-US"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（定額）</a:t>
              </a:r>
              <a:endParaRPr kumimoji="1" lang="en-US" altLang="ja-JP"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p:txBody>
        </p:sp>
        <p:sp>
          <p:nvSpPr>
            <p:cNvPr id="17" name="角丸四角形 16"/>
            <p:cNvSpPr/>
            <p:nvPr/>
          </p:nvSpPr>
          <p:spPr>
            <a:xfrm>
              <a:off x="2810573" y="4193781"/>
              <a:ext cx="570007" cy="242697"/>
            </a:xfrm>
            <a:prstGeom prst="roundRect">
              <a:avLst/>
            </a:prstGeom>
            <a:solidFill>
              <a:srgbClr val="0070C0"/>
            </a:solidFill>
            <a:scene3d>
              <a:camera prst="orthographicFront"/>
              <a:lightRig rig="threePt" dir="t"/>
            </a:scene3d>
            <a:sp3d>
              <a:bevelT w="38100" h="38100"/>
            </a:sp3d>
          </p:spPr>
          <p:txBody>
            <a:bodyPr wrap="square" rtlCol="0" anchor="ctr">
              <a:spAutoFit/>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white"/>
                  </a:solidFill>
                  <a:effectLst/>
                  <a:uLnTx/>
                  <a:uFillTx/>
                  <a:latin typeface="HGｺﾞｼｯｸM" panose="020B0609000000000000" pitchFamily="49" charset="-128"/>
                  <a:ea typeface="HGｺﾞｼｯｸM" panose="020B0609000000000000" pitchFamily="49" charset="-128"/>
                  <a:cs typeface="メイリオ" panose="020B0604030504040204" pitchFamily="50" charset="-128"/>
                </a:rPr>
                <a:t>補助率</a:t>
              </a:r>
            </a:p>
          </p:txBody>
        </p:sp>
      </p:grpSp>
      <p:sp>
        <p:nvSpPr>
          <p:cNvPr id="18" name="正方形/長方形 60"/>
          <p:cNvSpPr>
            <a:spLocks noChangeArrowheads="1"/>
          </p:cNvSpPr>
          <p:nvPr/>
        </p:nvSpPr>
        <p:spPr bwMode="auto">
          <a:xfrm>
            <a:off x="4640965" y="389855"/>
            <a:ext cx="5190998"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p>
            <a:pPr marL="577846" marR="0" lvl="0" indent="-577846" algn="r" defTabSz="990570" rtl="0" eaLnBrk="1" fontAlgn="auto" latinLnBrk="0" hangingPunct="1">
              <a:lnSpc>
                <a:spcPts val="16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ｺﾞｼｯｸM" panose="020B0609000000000000" pitchFamily="49" charset="-128"/>
                <a:ea typeface="HGｺﾞｼｯｸM" panose="020B0609000000000000" pitchFamily="49" charset="-128"/>
                <a:cs typeface="Meiryo UI" panose="020B0604030504040204" pitchFamily="50" charset="-128"/>
              </a:rPr>
              <a:t>（児童虐待・</a:t>
            </a:r>
            <a:r>
              <a:rPr kumimoji="1" lang="en-US" altLang="ja-JP" sz="1100" b="0" i="0" u="none" strike="noStrike" kern="1200" cap="none" spc="0" normalizeH="0" baseline="0" noProof="0" dirty="0">
                <a:ln>
                  <a:noFill/>
                </a:ln>
                <a:solidFill>
                  <a:srgbClr val="000000"/>
                </a:solidFill>
                <a:effectLst/>
                <a:uLnTx/>
                <a:uFillTx/>
                <a:latin typeface="HGｺﾞｼｯｸM" panose="020B0609000000000000" pitchFamily="49" charset="-128"/>
                <a:ea typeface="HGｺﾞｼｯｸM" panose="020B0609000000000000" pitchFamily="49" charset="-128"/>
                <a:cs typeface="Meiryo UI" panose="020B0604030504040204" pitchFamily="50" charset="-128"/>
              </a:rPr>
              <a:t>DV</a:t>
            </a:r>
            <a:r>
              <a:rPr kumimoji="1" lang="ja-JP" altLang="en-US" sz="1100" b="0" i="0" u="none" strike="noStrike" kern="1200" cap="none" spc="0" normalizeH="0" baseline="0" noProof="0" dirty="0">
                <a:ln>
                  <a:noFill/>
                </a:ln>
                <a:solidFill>
                  <a:srgbClr val="000000"/>
                </a:solidFill>
                <a:effectLst/>
                <a:uLnTx/>
                <a:uFillTx/>
                <a:latin typeface="HGｺﾞｼｯｸM" panose="020B0609000000000000" pitchFamily="49" charset="-128"/>
                <a:ea typeface="HGｺﾞｼｯｸM" panose="020B0609000000000000" pitchFamily="49" charset="-128"/>
                <a:cs typeface="Meiryo UI" panose="020B0604030504040204" pitchFamily="50" charset="-128"/>
              </a:rPr>
              <a:t>対策等総合支援事業）</a:t>
            </a:r>
            <a:endParaRPr kumimoji="1" lang="en-US" altLang="ja-JP" sz="11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eiryo UI" panose="020B0604030504040204" pitchFamily="50" charset="-128"/>
            </a:endParaRPr>
          </a:p>
        </p:txBody>
      </p:sp>
      <p:sp>
        <p:nvSpPr>
          <p:cNvPr id="3" name="Rectangle 2"/>
          <p:cNvSpPr>
            <a:spLocks noChangeArrowheads="1"/>
          </p:cNvSpPr>
          <p:nvPr/>
        </p:nvSpPr>
        <p:spPr bwMode="auto">
          <a:xfrm>
            <a:off x="1" y="-19868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22" name="グループ化 21"/>
          <p:cNvGrpSpPr/>
          <p:nvPr/>
        </p:nvGrpSpPr>
        <p:grpSpPr>
          <a:xfrm>
            <a:off x="102680" y="3485391"/>
            <a:ext cx="9730439" cy="1796998"/>
            <a:chOff x="160135" y="4187517"/>
            <a:chExt cx="9644056" cy="1585130"/>
          </a:xfrm>
        </p:grpSpPr>
        <p:sp>
          <p:nvSpPr>
            <p:cNvPr id="26" name="正方形/長方形 53248"/>
            <p:cNvSpPr>
              <a:spLocks noChangeArrowheads="1"/>
            </p:cNvSpPr>
            <p:nvPr/>
          </p:nvSpPr>
          <p:spPr bwMode="auto">
            <a:xfrm>
              <a:off x="160135" y="4187517"/>
              <a:ext cx="9644056" cy="1585130"/>
            </a:xfrm>
            <a:prstGeom prst="rect">
              <a:avLst/>
            </a:prstGeom>
            <a:solidFill>
              <a:schemeClr val="accent5">
                <a:lumMod val="20000"/>
                <a:lumOff val="80000"/>
              </a:schemeClr>
            </a:solidFill>
            <a:ln w="6350" algn="ctr">
              <a:noFill/>
              <a:miter lim="800000"/>
              <a:headEnd/>
              <a:tailEnd/>
            </a:ln>
          </p:spPr>
          <p:txBody>
            <a:bodyPr wrap="none" anchor="ctr"/>
            <a:lstStyle/>
            <a:p>
              <a:pPr marL="0" marR="0" lvl="0" indent="0" algn="l" defTabSz="966520" rtl="0" eaLnBrk="1" fontAlgn="auto" latinLnBrk="0" hangingPunct="1">
                <a:lnSpc>
                  <a:spcPct val="100000"/>
                </a:lnSpc>
                <a:spcBef>
                  <a:spcPts val="0"/>
                </a:spcBef>
                <a:spcAft>
                  <a:spcPts val="0"/>
                </a:spcAft>
                <a:buClrTx/>
                <a:buSzTx/>
                <a:buFontTx/>
                <a:buNone/>
                <a:tabLst/>
                <a:defRPr/>
              </a:pPr>
              <a:endParaRPr kumimoji="0" lang="ja-JP" altLang="en-US" sz="1192"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27" name="図形 53250"/>
            <p:cNvSpPr>
              <a:spLocks noChangeArrowheads="1"/>
            </p:cNvSpPr>
            <p:nvPr/>
          </p:nvSpPr>
          <p:spPr bwMode="auto">
            <a:xfrm>
              <a:off x="590930" y="4400084"/>
              <a:ext cx="8635965" cy="119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40" y="10800"/>
                  </a:moveTo>
                  <a:cubicBezTo>
                    <a:pt x="840" y="16301"/>
                    <a:pt x="5299" y="20760"/>
                    <a:pt x="10800" y="20760"/>
                  </a:cubicBezTo>
                  <a:cubicBezTo>
                    <a:pt x="16301" y="20760"/>
                    <a:pt x="20760" y="16301"/>
                    <a:pt x="20760" y="10800"/>
                  </a:cubicBezTo>
                  <a:cubicBezTo>
                    <a:pt x="20760" y="5299"/>
                    <a:pt x="16301" y="840"/>
                    <a:pt x="10800" y="840"/>
                  </a:cubicBezTo>
                  <a:cubicBezTo>
                    <a:pt x="5299" y="840"/>
                    <a:pt x="840" y="5299"/>
                    <a:pt x="840" y="10800"/>
                  </a:cubicBezTo>
                  <a:close/>
                </a:path>
              </a:pathLst>
            </a:custGeom>
            <a:solidFill>
              <a:schemeClr val="accent1">
                <a:lumMod val="75000"/>
              </a:schemeClr>
            </a:solidFill>
            <a:ln w="9525" algn="ctr">
              <a:noFill/>
              <a:miter lim="800000"/>
              <a:headEnd/>
              <a:tailEnd/>
            </a:ln>
          </p:spPr>
          <p:txBody>
            <a:bodyPr wrap="none" anchor="ctr"/>
            <a:lstStyle/>
            <a:p>
              <a:pPr marL="0" marR="0" lvl="0" indent="0" algn="l" defTabSz="966520" rtl="0" eaLnBrk="1" fontAlgn="auto" latinLnBrk="0" hangingPunct="1">
                <a:lnSpc>
                  <a:spcPct val="100000"/>
                </a:lnSpc>
                <a:spcBef>
                  <a:spcPts val="0"/>
                </a:spcBef>
                <a:spcAft>
                  <a:spcPts val="0"/>
                </a:spcAft>
                <a:buClrTx/>
                <a:buSzTx/>
                <a:buFontTx/>
                <a:buNone/>
                <a:tabLst/>
                <a:defRPr/>
              </a:pPr>
              <a:endParaRPr kumimoji="1" lang="ja-JP" altLang="en-US" sz="1517"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53251"/>
            <p:cNvSpPr>
              <a:spLocks noChangeArrowheads="1"/>
            </p:cNvSpPr>
            <p:nvPr/>
          </p:nvSpPr>
          <p:spPr bwMode="auto">
            <a:xfrm>
              <a:off x="4482006" y="4256125"/>
              <a:ext cx="1063882" cy="244177"/>
            </a:xfrm>
            <a:prstGeom prst="rect">
              <a:avLst/>
            </a:prstGeom>
            <a:solidFill>
              <a:srgbClr val="FFFFCC"/>
            </a:solidFill>
            <a:ln w="9525" algn="ctr">
              <a:solidFill>
                <a:schemeClr val="tx1"/>
              </a:solidFill>
              <a:miter lim="800000"/>
              <a:headEnd/>
              <a:tailEnd/>
            </a:ln>
          </p:spPr>
          <p:txBody>
            <a:bodyPr wrap="none" anchor="ctr"/>
            <a:lstStyle/>
            <a:p>
              <a:pPr marL="0" marR="0" lvl="0" indent="0" algn="ctr" defTabSz="966520" rtl="0" eaLnBrk="1" fontAlgn="auto" latinLnBrk="0" hangingPunct="1">
                <a:lnSpc>
                  <a:spcPct val="100000"/>
                </a:lnSpc>
                <a:spcBef>
                  <a:spcPts val="0"/>
                </a:spcBef>
                <a:spcAft>
                  <a:spcPts val="0"/>
                </a:spcAft>
                <a:buClrTx/>
                <a:buSzTx/>
                <a:buFontTx/>
                <a:buNone/>
                <a:tabLst/>
                <a:defRPr/>
              </a:pPr>
              <a:r>
                <a:rPr kumimoji="1" lang="ja-JP" altLang="en-US" sz="11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a:t>
              </a:r>
              <a:endParaRPr kumimoji="1" lang="en-US" altLang="ja-JP" sz="11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53252"/>
            <p:cNvSpPr>
              <a:spLocks noChangeArrowheads="1"/>
            </p:cNvSpPr>
            <p:nvPr/>
          </p:nvSpPr>
          <p:spPr bwMode="auto">
            <a:xfrm>
              <a:off x="4060692" y="5449900"/>
              <a:ext cx="1332580" cy="239931"/>
            </a:xfrm>
            <a:prstGeom prst="rect">
              <a:avLst/>
            </a:prstGeom>
            <a:solidFill>
              <a:srgbClr val="FFFFCC"/>
            </a:solidFill>
            <a:ln w="9525" algn="ctr">
              <a:solidFill>
                <a:schemeClr val="tx1"/>
              </a:solidFill>
              <a:miter lim="800000"/>
              <a:headEnd/>
              <a:tailEnd/>
            </a:ln>
          </p:spPr>
          <p:txBody>
            <a:bodyPr wrap="none" anchor="ctr"/>
            <a:lstStyle/>
            <a:p>
              <a:pPr marL="0" marR="0" lvl="0" indent="0" algn="ctr" defTabSz="966520" rtl="0" eaLnBrk="1" fontAlgn="auto" latinLnBrk="0" hangingPunct="1">
                <a:lnSpc>
                  <a:spcPct val="100000"/>
                </a:lnSpc>
                <a:spcBef>
                  <a:spcPts val="0"/>
                </a:spcBef>
                <a:spcAft>
                  <a:spcPts val="0"/>
                </a:spcAft>
                <a:buClrTx/>
                <a:buSzTx/>
                <a:buFontTx/>
                <a:buNone/>
                <a:tabLst/>
                <a:defRPr/>
              </a:pPr>
              <a:r>
                <a:rPr kumimoji="1" lang="ja-JP" altLang="en-US" sz="11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学校・教育委員会</a:t>
              </a:r>
            </a:p>
          </p:txBody>
        </p:sp>
        <p:sp>
          <p:nvSpPr>
            <p:cNvPr id="30" name="正方形/長方形 53253"/>
            <p:cNvSpPr>
              <a:spLocks noChangeArrowheads="1"/>
            </p:cNvSpPr>
            <p:nvPr/>
          </p:nvSpPr>
          <p:spPr bwMode="auto">
            <a:xfrm>
              <a:off x="8312010" y="4926899"/>
              <a:ext cx="1232258" cy="232148"/>
            </a:xfrm>
            <a:prstGeom prst="rect">
              <a:avLst/>
            </a:prstGeom>
            <a:solidFill>
              <a:srgbClr val="FFFFCC"/>
            </a:solidFill>
            <a:ln w="9525" algn="ctr">
              <a:solidFill>
                <a:schemeClr val="tx1"/>
              </a:solidFill>
              <a:miter lim="800000"/>
              <a:headEnd/>
              <a:tailEnd/>
            </a:ln>
          </p:spPr>
          <p:txBody>
            <a:bodyPr wrap="none" anchor="ctr"/>
            <a:lstStyle/>
            <a:p>
              <a:pPr marL="0" marR="0" lvl="0" indent="0" algn="ctr" defTabSz="966520" rtl="0" eaLnBrk="1" fontAlgn="auto" latinLnBrk="0" hangingPunct="1">
                <a:lnSpc>
                  <a:spcPct val="100000"/>
                </a:lnSpc>
                <a:spcBef>
                  <a:spcPts val="0"/>
                </a:spcBef>
                <a:spcAft>
                  <a:spcPts val="0"/>
                </a:spcAft>
                <a:buClrTx/>
                <a:buSzTx/>
                <a:buFontTx/>
                <a:buNone/>
                <a:tabLst/>
                <a:defRPr/>
              </a:pPr>
              <a:r>
                <a:rPr kumimoji="1" lang="ja-JP" altLang="en-US" sz="11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民生・児童委員</a:t>
              </a:r>
            </a:p>
          </p:txBody>
        </p:sp>
        <p:sp>
          <p:nvSpPr>
            <p:cNvPr id="31" name="正方形/長方形 53254"/>
            <p:cNvSpPr>
              <a:spLocks noChangeArrowheads="1"/>
            </p:cNvSpPr>
            <p:nvPr/>
          </p:nvSpPr>
          <p:spPr bwMode="auto">
            <a:xfrm>
              <a:off x="5831303" y="5447550"/>
              <a:ext cx="1338934" cy="238115"/>
            </a:xfrm>
            <a:prstGeom prst="rect">
              <a:avLst/>
            </a:prstGeom>
            <a:solidFill>
              <a:srgbClr val="FFFFCC"/>
            </a:solidFill>
            <a:ln w="9525" algn="ctr">
              <a:solidFill>
                <a:schemeClr val="tx1"/>
              </a:solidFill>
              <a:miter lim="800000"/>
              <a:headEnd/>
              <a:tailEnd/>
            </a:ln>
          </p:spPr>
          <p:txBody>
            <a:bodyPr wrap="none" anchor="ctr"/>
            <a:lstStyle/>
            <a:p>
              <a:pPr marL="0" marR="0" lvl="0" indent="0" algn="ctr" defTabSz="966520" rtl="0" eaLnBrk="1" fontAlgn="auto" latinLnBrk="0" hangingPunct="1">
                <a:lnSpc>
                  <a:spcPct val="100000"/>
                </a:lnSpc>
                <a:spcBef>
                  <a:spcPts val="0"/>
                </a:spcBef>
                <a:spcAft>
                  <a:spcPts val="0"/>
                </a:spcAft>
                <a:buClrTx/>
                <a:buSzTx/>
                <a:buFontTx/>
                <a:buNone/>
                <a:tabLst/>
                <a:defRPr/>
              </a:pPr>
              <a:r>
                <a:rPr kumimoji="1" lang="ja-JP" altLang="en-US" sz="11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保育所・幼稚園等</a:t>
              </a:r>
            </a:p>
          </p:txBody>
        </p:sp>
        <p:sp>
          <p:nvSpPr>
            <p:cNvPr id="32" name="正方形/長方形 53255"/>
            <p:cNvSpPr>
              <a:spLocks noChangeArrowheads="1"/>
            </p:cNvSpPr>
            <p:nvPr/>
          </p:nvSpPr>
          <p:spPr bwMode="auto">
            <a:xfrm>
              <a:off x="273557" y="4723771"/>
              <a:ext cx="1079148" cy="229329"/>
            </a:xfrm>
            <a:prstGeom prst="rect">
              <a:avLst/>
            </a:prstGeom>
            <a:solidFill>
              <a:srgbClr val="FFFFCC"/>
            </a:solidFill>
            <a:ln w="9525" algn="ctr">
              <a:solidFill>
                <a:schemeClr val="tx1"/>
              </a:solidFill>
              <a:miter lim="800000"/>
              <a:headEnd/>
              <a:tailEnd/>
            </a:ln>
          </p:spPr>
          <p:txBody>
            <a:bodyPr wrap="none" anchor="ctr"/>
            <a:lstStyle/>
            <a:p>
              <a:pPr marL="0" marR="0" lvl="0" indent="0" algn="ctr" defTabSz="966520" rtl="0" eaLnBrk="1" fontAlgn="auto" latinLnBrk="0" hangingPunct="1">
                <a:lnSpc>
                  <a:spcPct val="100000"/>
                </a:lnSpc>
                <a:spcBef>
                  <a:spcPts val="0"/>
                </a:spcBef>
                <a:spcAft>
                  <a:spcPts val="0"/>
                </a:spcAft>
                <a:buClrTx/>
                <a:buSzTx/>
                <a:buFontTx/>
                <a:buNone/>
                <a:tabLst/>
                <a:defRPr/>
              </a:pPr>
              <a:r>
                <a:rPr kumimoji="1" lang="ja-JP" altLang="en-US" sz="11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警　察</a:t>
              </a:r>
            </a:p>
          </p:txBody>
        </p:sp>
        <p:sp>
          <p:nvSpPr>
            <p:cNvPr id="33" name="正方形/長方形 53256"/>
            <p:cNvSpPr>
              <a:spLocks noChangeArrowheads="1"/>
            </p:cNvSpPr>
            <p:nvPr/>
          </p:nvSpPr>
          <p:spPr bwMode="auto">
            <a:xfrm>
              <a:off x="1160473" y="4416508"/>
              <a:ext cx="1234549" cy="216814"/>
            </a:xfrm>
            <a:prstGeom prst="rect">
              <a:avLst/>
            </a:prstGeom>
            <a:solidFill>
              <a:srgbClr val="FFFFCC"/>
            </a:solidFill>
            <a:ln w="9525" algn="ctr">
              <a:solidFill>
                <a:schemeClr val="tx1"/>
              </a:solidFill>
              <a:miter lim="800000"/>
              <a:headEnd/>
              <a:tailEnd/>
            </a:ln>
          </p:spPr>
          <p:txBody>
            <a:bodyPr wrap="none" anchor="ctr"/>
            <a:lstStyle/>
            <a:p>
              <a:pPr marL="0" marR="0" lvl="0" indent="0" algn="ctr" defTabSz="966520" rtl="0" eaLnBrk="1" fontAlgn="auto" latinLnBrk="0" hangingPunct="1">
                <a:lnSpc>
                  <a:spcPct val="100000"/>
                </a:lnSpc>
                <a:spcBef>
                  <a:spcPts val="0"/>
                </a:spcBef>
                <a:spcAft>
                  <a:spcPts val="0"/>
                </a:spcAft>
                <a:buClrTx/>
                <a:buSzTx/>
                <a:buFontTx/>
                <a:buNone/>
                <a:tabLst/>
                <a:defRPr/>
              </a:pPr>
              <a:r>
                <a:rPr kumimoji="1" lang="ja-JP" altLang="en-US" sz="11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医療機関</a:t>
              </a:r>
            </a:p>
          </p:txBody>
        </p:sp>
        <p:sp>
          <p:nvSpPr>
            <p:cNvPr id="34" name="正方形/長方形 53257"/>
            <p:cNvSpPr>
              <a:spLocks noChangeArrowheads="1"/>
            </p:cNvSpPr>
            <p:nvPr/>
          </p:nvSpPr>
          <p:spPr bwMode="auto">
            <a:xfrm>
              <a:off x="5976683" y="4321124"/>
              <a:ext cx="1200157" cy="226911"/>
            </a:xfrm>
            <a:prstGeom prst="rect">
              <a:avLst/>
            </a:prstGeom>
            <a:solidFill>
              <a:srgbClr val="FFFFCC"/>
            </a:solidFill>
            <a:ln w="9525" algn="ctr">
              <a:solidFill>
                <a:schemeClr val="tx1"/>
              </a:solidFill>
              <a:miter lim="800000"/>
              <a:headEnd/>
              <a:tailEnd/>
            </a:ln>
          </p:spPr>
          <p:txBody>
            <a:bodyPr wrap="none" anchor="ctr"/>
            <a:lstStyle/>
            <a:p>
              <a:pPr marL="0" marR="0" lvl="0" indent="0" algn="ctr" defTabSz="966520" rtl="0" eaLnBrk="1" fontAlgn="auto" latinLnBrk="0" hangingPunct="1">
                <a:lnSpc>
                  <a:spcPct val="100000"/>
                </a:lnSpc>
                <a:spcBef>
                  <a:spcPts val="0"/>
                </a:spcBef>
                <a:spcAft>
                  <a:spcPts val="0"/>
                </a:spcAft>
                <a:buClrTx/>
                <a:buSzTx/>
                <a:buFontTx/>
                <a:buNone/>
                <a:tabLst/>
                <a:defRPr/>
              </a:pPr>
              <a:r>
                <a:rPr kumimoji="1" lang="ja-JP" altLang="en-US" sz="11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弁護士会</a:t>
              </a:r>
            </a:p>
          </p:txBody>
        </p:sp>
        <p:sp>
          <p:nvSpPr>
            <p:cNvPr id="35" name="正方形/長方形 53258"/>
            <p:cNvSpPr>
              <a:spLocks noChangeArrowheads="1"/>
            </p:cNvSpPr>
            <p:nvPr/>
          </p:nvSpPr>
          <p:spPr bwMode="auto">
            <a:xfrm>
              <a:off x="273557" y="5101589"/>
              <a:ext cx="1079148" cy="212220"/>
            </a:xfrm>
            <a:prstGeom prst="rect">
              <a:avLst/>
            </a:prstGeom>
            <a:solidFill>
              <a:srgbClr val="FFFFCC"/>
            </a:solidFill>
            <a:ln w="9525" algn="ctr">
              <a:solidFill>
                <a:schemeClr val="tx1"/>
              </a:solidFill>
              <a:miter lim="800000"/>
              <a:headEnd/>
              <a:tailEnd/>
            </a:ln>
          </p:spPr>
          <p:txBody>
            <a:bodyPr wrap="none" anchor="ctr"/>
            <a:lstStyle/>
            <a:p>
              <a:pPr marL="0" marR="0" lvl="0" indent="0" algn="ctr" defTabSz="966520" rtl="0" eaLnBrk="1" fontAlgn="auto" latinLnBrk="0" hangingPunct="1">
                <a:lnSpc>
                  <a:spcPct val="100000"/>
                </a:lnSpc>
                <a:spcBef>
                  <a:spcPts val="0"/>
                </a:spcBef>
                <a:spcAft>
                  <a:spcPts val="0"/>
                </a:spcAft>
                <a:buClrTx/>
                <a:buSzTx/>
                <a:buFontTx/>
                <a:buNone/>
                <a:tabLst/>
                <a:defRPr/>
              </a:pPr>
              <a:r>
                <a:rPr kumimoji="1" lang="ja-JP" altLang="en-US" sz="11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児童相談所</a:t>
              </a:r>
            </a:p>
          </p:txBody>
        </p:sp>
        <p:sp>
          <p:nvSpPr>
            <p:cNvPr id="36" name="正方形/長方形 53266"/>
            <p:cNvSpPr>
              <a:spLocks noChangeArrowheads="1"/>
            </p:cNvSpPr>
            <p:nvPr/>
          </p:nvSpPr>
          <p:spPr bwMode="auto">
            <a:xfrm>
              <a:off x="2688389" y="4286415"/>
              <a:ext cx="1547738" cy="244177"/>
            </a:xfrm>
            <a:prstGeom prst="rect">
              <a:avLst/>
            </a:prstGeom>
            <a:solidFill>
              <a:srgbClr val="FFFFCC"/>
            </a:solidFill>
            <a:ln w="9525" algn="ctr">
              <a:solidFill>
                <a:schemeClr val="tx1"/>
              </a:solidFill>
              <a:miter lim="800000"/>
              <a:headEnd/>
              <a:tailEnd/>
            </a:ln>
          </p:spPr>
          <p:txBody>
            <a:bodyPr wrap="none" anchor="ctr"/>
            <a:lstStyle/>
            <a:p>
              <a:pPr marL="0" marR="0" lvl="0" indent="0" algn="ctr" defTabSz="966520" rtl="0" eaLnBrk="1" fontAlgn="auto" latinLnBrk="0" hangingPunct="1">
                <a:lnSpc>
                  <a:spcPct val="100000"/>
                </a:lnSpc>
                <a:spcBef>
                  <a:spcPts val="0"/>
                </a:spcBef>
                <a:spcAft>
                  <a:spcPts val="0"/>
                </a:spcAft>
                <a:buClrTx/>
                <a:buSzTx/>
                <a:buFontTx/>
                <a:buNone/>
                <a:tabLst/>
                <a:defRPr/>
              </a:pPr>
              <a:r>
                <a:rPr kumimoji="1" lang="ja-JP" altLang="en-US" sz="113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保健機関（母子保健等）</a:t>
              </a:r>
            </a:p>
          </p:txBody>
        </p:sp>
        <p:sp>
          <p:nvSpPr>
            <p:cNvPr id="37" name="TextBox 53259"/>
            <p:cNvSpPr txBox="1">
              <a:spLocks noChangeArrowheads="1"/>
            </p:cNvSpPr>
            <p:nvPr/>
          </p:nvSpPr>
          <p:spPr bwMode="auto">
            <a:xfrm>
              <a:off x="2388653" y="4671238"/>
              <a:ext cx="5158073" cy="604832"/>
            </a:xfrm>
            <a:prstGeom prst="rect">
              <a:avLst/>
            </a:prstGeom>
            <a:noFill/>
            <a:ln w="12700">
              <a:solidFill>
                <a:schemeClr val="tx1"/>
              </a:solidFill>
              <a:prstDash val="dash"/>
              <a:miter lim="800000"/>
              <a:headEnd/>
              <a:tailEnd/>
            </a:ln>
          </p:spPr>
          <p:txBody>
            <a:bodyPr wrap="square" lIns="104154" tIns="52077" rIns="104154" bIns="52077">
              <a:noAutofit/>
            </a:bodyPr>
            <a:lstStyle/>
            <a:p>
              <a:pPr marL="0" marR="0" lvl="0" indent="0" algn="ctr" defTabSz="1016363" rtl="0" eaLnBrk="1" fontAlgn="auto" latinLnBrk="0" hangingPunct="1">
                <a:lnSpc>
                  <a:spcPct val="100000"/>
                </a:lnSpc>
                <a:spcBef>
                  <a:spcPct val="30000"/>
                </a:spcBef>
                <a:spcAft>
                  <a:spcPts val="0"/>
                </a:spcAft>
                <a:buClrTx/>
                <a:buSzTx/>
                <a:buFontTx/>
                <a:buNone/>
                <a:tabLst/>
                <a:defRPr/>
              </a:pPr>
              <a:r>
                <a:rPr kumimoji="1" lang="ja-JP" altLang="en-US" sz="1300" b="1" i="0" u="sng" strike="noStrike" kern="1200" cap="none" spc="0" normalizeH="0" baseline="0" noProof="0" dirty="0">
                  <a:ln>
                    <a:noFill/>
                  </a:ln>
                  <a:solidFill>
                    <a:srgbClr val="0070C0"/>
                  </a:solidFill>
                  <a:effectLst/>
                  <a:uLnTx/>
                  <a:uFillTx/>
                  <a:latin typeface="ＭＳ Ｐゴシック"/>
                  <a:ea typeface="ＭＳ Ｐゴシック" panose="020B0600070205080204" pitchFamily="50" charset="-128"/>
                  <a:cs typeface="+mn-cs"/>
                </a:rPr>
                <a:t>要保護児童対策地域協議会</a:t>
              </a:r>
              <a:endParaRPr kumimoji="1" lang="en-US" altLang="ja-JP" sz="1300" b="1" i="0" u="sng" strike="noStrike" kern="1200" cap="none" spc="0" normalizeH="0" baseline="0" noProof="0" dirty="0">
                <a:ln>
                  <a:noFill/>
                </a:ln>
                <a:solidFill>
                  <a:srgbClr val="0070C0"/>
                </a:solidFill>
                <a:effectLst/>
                <a:uLnTx/>
                <a:uFillTx/>
                <a:latin typeface="ＭＳ Ｐゴシック"/>
                <a:ea typeface="ＭＳ Ｐゴシック" panose="020B0600070205080204" pitchFamily="50" charset="-128"/>
                <a:cs typeface="+mn-cs"/>
              </a:endParaRPr>
            </a:p>
            <a:p>
              <a:pPr marL="0" marR="0" lvl="0" indent="0" algn="l" defTabSz="1016363" rtl="0" eaLnBrk="1" fontAlgn="auto" latinLnBrk="0" hangingPunct="1">
                <a:lnSpc>
                  <a:spcPct val="100000"/>
                </a:lnSpc>
                <a:spcBef>
                  <a:spcPct val="30000"/>
                </a:spcBef>
                <a:spcAft>
                  <a:spcPts val="0"/>
                </a:spcAft>
                <a:buClrTx/>
                <a:buSzTx/>
                <a:buFontTx/>
                <a:buNone/>
                <a:tabLst/>
                <a:defRPr/>
              </a:pPr>
              <a:r>
                <a:rPr kumimoji="1" lang="ja-JP" altLang="en-US" sz="1083"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・支援対象児童、特定妊婦等の状況の確認に関する役割分担の決定</a:t>
              </a:r>
              <a:endParaRPr kumimoji="1" lang="en-US" altLang="ja-JP" sz="1083"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1016363" rtl="0" eaLnBrk="1" fontAlgn="auto" latinLnBrk="0" hangingPunct="1">
                <a:lnSpc>
                  <a:spcPct val="100000"/>
                </a:lnSpc>
                <a:spcBef>
                  <a:spcPts val="0"/>
                </a:spcBef>
                <a:spcAft>
                  <a:spcPts val="0"/>
                </a:spcAft>
                <a:buClrTx/>
                <a:buSzTx/>
                <a:buFontTx/>
                <a:buNone/>
                <a:tabLst/>
                <a:defRPr/>
              </a:pPr>
              <a:r>
                <a:rPr kumimoji="1" lang="ja-JP" altLang="en-US" sz="1083"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・確認や支援に関する進捗管理、総合調整　等</a:t>
              </a:r>
            </a:p>
          </p:txBody>
        </p:sp>
        <p:sp>
          <p:nvSpPr>
            <p:cNvPr id="38" name="正方形/長方形 53266"/>
            <p:cNvSpPr>
              <a:spLocks noChangeArrowheads="1"/>
            </p:cNvSpPr>
            <p:nvPr/>
          </p:nvSpPr>
          <p:spPr bwMode="auto">
            <a:xfrm>
              <a:off x="7642281" y="4400083"/>
              <a:ext cx="1830492" cy="325242"/>
            </a:xfrm>
            <a:prstGeom prst="rect">
              <a:avLst/>
            </a:prstGeom>
            <a:solidFill>
              <a:srgbClr val="FFFFCC"/>
            </a:solidFill>
            <a:ln w="28575" algn="ctr">
              <a:solidFill>
                <a:srgbClr val="FF0000"/>
              </a:solidFill>
              <a:miter lim="800000"/>
              <a:headEnd/>
              <a:tailEnd/>
            </a:ln>
          </p:spPr>
          <p:txBody>
            <a:bodyPr wrap="none" lIns="96673" tIns="48336" rIns="96673" bIns="48336" anchor="ctr"/>
            <a:lstStyle/>
            <a:p>
              <a:pPr marL="0" marR="0" lvl="0" indent="0" algn="ctr" defTabSz="966520" rtl="0" eaLnBrk="1" fontAlgn="auto" latinLnBrk="0" hangingPunct="1">
                <a:lnSpc>
                  <a:spcPts val="1300"/>
                </a:lnSpc>
                <a:spcBef>
                  <a:spcPts val="0"/>
                </a:spcBef>
                <a:spcAft>
                  <a:spcPts val="0"/>
                </a:spcAft>
                <a:buClrTx/>
                <a:buSzTx/>
                <a:buFontTx/>
                <a:buNone/>
                <a:tabLst/>
                <a:defRPr/>
              </a:pPr>
              <a:r>
                <a:rPr kumimoji="1" lang="ja-JP" altLang="en-US" sz="113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民間団体等　</a:t>
              </a:r>
              <a:endParaRPr kumimoji="1" lang="en-US" altLang="ja-JP" sz="113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正方形/長方形 53260"/>
            <p:cNvSpPr>
              <a:spLocks noChangeArrowheads="1"/>
            </p:cNvSpPr>
            <p:nvPr/>
          </p:nvSpPr>
          <p:spPr bwMode="auto">
            <a:xfrm>
              <a:off x="7501510" y="5276397"/>
              <a:ext cx="1320358" cy="258037"/>
            </a:xfrm>
            <a:prstGeom prst="rect">
              <a:avLst/>
            </a:prstGeom>
            <a:solidFill>
              <a:srgbClr val="FFFFCC"/>
            </a:solidFill>
            <a:ln w="9525" algn="ctr">
              <a:solidFill>
                <a:schemeClr val="tx1"/>
              </a:solidFill>
              <a:miter lim="800000"/>
              <a:headEnd/>
              <a:tailEnd/>
            </a:ln>
          </p:spPr>
          <p:txBody>
            <a:bodyPr wrap="none" anchor="ctr"/>
            <a:lstStyle/>
            <a:p>
              <a:pPr marL="0" marR="0" lvl="0" indent="0" algn="ctr" defTabSz="966520" rtl="0" eaLnBrk="1" fontAlgn="auto" latinLnBrk="0" hangingPunct="1">
                <a:lnSpc>
                  <a:spcPct val="100000"/>
                </a:lnSpc>
                <a:spcBef>
                  <a:spcPts val="0"/>
                </a:spcBef>
                <a:spcAft>
                  <a:spcPts val="0"/>
                </a:spcAft>
                <a:buClrTx/>
                <a:buSzTx/>
                <a:buFontTx/>
                <a:buNone/>
                <a:tabLst/>
                <a:defRPr/>
              </a:pPr>
              <a:r>
                <a:rPr kumimoji="1" lang="ja-JP" altLang="en-US" sz="11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人権擁護委員</a:t>
              </a:r>
            </a:p>
          </p:txBody>
        </p:sp>
        <p:sp>
          <p:nvSpPr>
            <p:cNvPr id="40" name="正方形/長方形 53258"/>
            <p:cNvSpPr>
              <a:spLocks noChangeArrowheads="1"/>
            </p:cNvSpPr>
            <p:nvPr/>
          </p:nvSpPr>
          <p:spPr bwMode="auto">
            <a:xfrm>
              <a:off x="1614378" y="5404236"/>
              <a:ext cx="2015519" cy="327785"/>
            </a:xfrm>
            <a:prstGeom prst="rect">
              <a:avLst/>
            </a:prstGeom>
            <a:solidFill>
              <a:srgbClr val="FFFFCC"/>
            </a:solidFill>
            <a:ln w="9525" algn="ctr">
              <a:solidFill>
                <a:schemeClr val="tx1"/>
              </a:solidFill>
              <a:miter lim="800000"/>
              <a:headEnd/>
              <a:tailEnd/>
            </a:ln>
          </p:spPr>
          <p:txBody>
            <a:bodyPr wrap="none" anchor="ctr"/>
            <a:lstStyle/>
            <a:p>
              <a:pPr marL="0" marR="0" lvl="0" indent="0" algn="ctr" defTabSz="966520" rtl="0" eaLnBrk="1" fontAlgn="auto" latinLnBrk="0" hangingPunct="1">
                <a:lnSpc>
                  <a:spcPts val="1300"/>
                </a:lnSpc>
                <a:spcBef>
                  <a:spcPts val="0"/>
                </a:spcBef>
                <a:spcAft>
                  <a:spcPts val="0"/>
                </a:spcAft>
                <a:buClrTx/>
                <a:buSzTx/>
                <a:buFontTx/>
                <a:buNone/>
                <a:tabLst/>
                <a:defRPr/>
              </a:pPr>
              <a:r>
                <a:rPr kumimoji="1" lang="ja-JP" altLang="en-US" sz="97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配偶者暴力相談支援センター</a:t>
              </a:r>
            </a:p>
            <a:p>
              <a:pPr marL="0" marR="0" lvl="0" indent="0" algn="ctr" defTabSz="966520" rtl="0" eaLnBrk="1" fontAlgn="auto" latinLnBrk="0" hangingPunct="1">
                <a:lnSpc>
                  <a:spcPts val="1300"/>
                </a:lnSpc>
                <a:spcBef>
                  <a:spcPts val="0"/>
                </a:spcBef>
                <a:spcAft>
                  <a:spcPts val="0"/>
                </a:spcAft>
                <a:buClrTx/>
                <a:buSzTx/>
                <a:buFontTx/>
                <a:buNone/>
                <a:tabLst/>
                <a:defRPr/>
              </a:pPr>
              <a:r>
                <a:rPr kumimoji="1" lang="ja-JP" altLang="en-US" sz="97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・婦人相談所・婦人相談員</a:t>
              </a:r>
              <a:endParaRPr kumimoji="1" lang="en-US" altLang="ja-JP" sz="97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pic>
        <p:nvPicPr>
          <p:cNvPr id="43" name="図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8705" y="5952521"/>
            <a:ext cx="607666" cy="556013"/>
          </a:xfrm>
          <a:prstGeom prst="rect">
            <a:avLst/>
          </a:prstGeom>
        </p:spPr>
      </p:pic>
      <p:sp>
        <p:nvSpPr>
          <p:cNvPr id="45" name="正方形/長方形 53266"/>
          <p:cNvSpPr>
            <a:spLocks noChangeArrowheads="1"/>
          </p:cNvSpPr>
          <p:nvPr/>
        </p:nvSpPr>
        <p:spPr bwMode="auto">
          <a:xfrm>
            <a:off x="616547" y="5407036"/>
            <a:ext cx="1613706" cy="734391"/>
          </a:xfrm>
          <a:prstGeom prst="rect">
            <a:avLst/>
          </a:prstGeom>
          <a:solidFill>
            <a:srgbClr val="FFFFCC"/>
          </a:solidFill>
          <a:ln w="28575" algn="ctr">
            <a:solidFill>
              <a:srgbClr val="FF0000"/>
            </a:solidFill>
            <a:miter lim="800000"/>
            <a:headEnd/>
            <a:tailEnd/>
          </a:ln>
        </p:spPr>
        <p:txBody>
          <a:bodyPr wrap="none" lIns="96673" tIns="48336" rIns="96673" bIns="48336" anchor="ctr"/>
          <a:lstStyle/>
          <a:p>
            <a:pPr marL="0" marR="0" lvl="0" indent="0" algn="ctr" defTabSz="966520" rtl="0" eaLnBrk="1" fontAlgn="auto" latinLnBrk="0" hangingPunct="1">
              <a:lnSpc>
                <a:spcPts val="1300"/>
              </a:lnSpc>
              <a:spcBef>
                <a:spcPts val="0"/>
              </a:spcBef>
              <a:spcAft>
                <a:spcPts val="0"/>
              </a:spcAft>
              <a:buClrTx/>
              <a:buSzTx/>
              <a:buFontTx/>
              <a:buNone/>
              <a:tabLst/>
              <a:defRPr/>
            </a:pPr>
            <a:r>
              <a:rPr kumimoji="1" lang="ja-JP" altLang="en-US" sz="113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子育て支援を行う</a:t>
            </a:r>
            <a:endParaRPr kumimoji="1" lang="en-US" altLang="ja-JP" sz="113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66520" rtl="0" eaLnBrk="1" fontAlgn="auto" latinLnBrk="0" hangingPunct="1">
              <a:lnSpc>
                <a:spcPts val="1300"/>
              </a:lnSpc>
              <a:spcBef>
                <a:spcPts val="0"/>
              </a:spcBef>
              <a:spcAft>
                <a:spcPts val="0"/>
              </a:spcAft>
              <a:buClrTx/>
              <a:buSzTx/>
              <a:buFontTx/>
              <a:buNone/>
              <a:tabLst/>
              <a:defRPr/>
            </a:pPr>
            <a:r>
              <a:rPr kumimoji="1" lang="ja-JP" altLang="en-US" sz="113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民間団体等</a:t>
            </a:r>
            <a:endParaRPr kumimoji="1" lang="en-US" altLang="ja-JP" sz="113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6652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（子ども食堂、子ども宅食等）</a:t>
            </a:r>
          </a:p>
        </p:txBody>
      </p:sp>
      <p:sp>
        <p:nvSpPr>
          <p:cNvPr id="19" name="正方形/長方形 18"/>
          <p:cNvSpPr/>
          <p:nvPr/>
        </p:nvSpPr>
        <p:spPr>
          <a:xfrm>
            <a:off x="3548844" y="5371171"/>
            <a:ext cx="3120347" cy="275781"/>
          </a:xfrm>
          <a:prstGeom prst="rect">
            <a:avLst/>
          </a:prstGeom>
        </p:spPr>
        <p:txBody>
          <a:bodyPr wrap="square">
            <a:spAutoFit/>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1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民間団体等の支援スタッフが訪問等を実施</a:t>
            </a:r>
          </a:p>
        </p:txBody>
      </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3929" y="6113773"/>
            <a:ext cx="628093" cy="556585"/>
          </a:xfrm>
          <a:prstGeom prst="rect">
            <a:avLst/>
          </a:prstGeom>
        </p:spPr>
      </p:pic>
      <p:pic>
        <p:nvPicPr>
          <p:cNvPr id="47" name="図 4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69551" y="6259381"/>
            <a:ext cx="477673" cy="519010"/>
          </a:xfrm>
          <a:prstGeom prst="rect">
            <a:avLst/>
          </a:prstGeom>
        </p:spPr>
      </p:pic>
      <p:pic>
        <p:nvPicPr>
          <p:cNvPr id="49" name="Picture 3" descr="C:\Users\YHCAX\AppData\Local\Microsoft\Windows\Temporary Internet Files\Content.IE5\X1BBJAPL\MC90043391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896" y="5664553"/>
            <a:ext cx="981273" cy="111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右矢印 49"/>
          <p:cNvSpPr/>
          <p:nvPr/>
        </p:nvSpPr>
        <p:spPr>
          <a:xfrm>
            <a:off x="2459242" y="5556625"/>
            <a:ext cx="5432192" cy="242577"/>
          </a:xfrm>
          <a:prstGeom prst="rightArrow">
            <a:avLst/>
          </a:prstGeom>
          <a:ln/>
        </p:spPr>
        <p:style>
          <a:lnRef idx="2">
            <a:schemeClr val="accent5"/>
          </a:lnRef>
          <a:fillRef idx="1">
            <a:schemeClr val="lt1"/>
          </a:fillRef>
          <a:effectRef idx="0">
            <a:schemeClr val="accent5"/>
          </a:effectRef>
          <a:fontRef idx="minor">
            <a:schemeClr val="dk1"/>
          </a:fontRef>
        </p:style>
        <p:txBody>
          <a:bodyPr lIns="195000" tIns="39000" rIns="195000" bIns="0" rtlCol="0" anchor="ctr"/>
          <a:lstStyle/>
          <a:p>
            <a:pPr marL="0" marR="0" lvl="0" indent="0" algn="dist" defTabSz="1057170" rtl="0" eaLnBrk="1" fontAlgn="auto" latinLnBrk="0" hangingPunct="1">
              <a:lnSpc>
                <a:spcPct val="100000"/>
              </a:lnSpc>
              <a:spcBef>
                <a:spcPts val="0"/>
              </a:spcBef>
              <a:spcAft>
                <a:spcPts val="0"/>
              </a:spcAft>
              <a:buClrTx/>
              <a:buSzTx/>
              <a:buFontTx/>
              <a:buNone/>
              <a:tabLst/>
              <a:defRPr/>
            </a:pPr>
            <a:endParaRPr kumimoji="1" lang="ja-JP" altLang="en-US" sz="151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7988407" y="6573831"/>
            <a:ext cx="1811602" cy="258982"/>
          </a:xfrm>
          <a:prstGeom prst="rect">
            <a:avLst/>
          </a:prstGeom>
        </p:spPr>
        <p:txBody>
          <a:bodyPr wrap="square">
            <a:spAutoFit/>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08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支援対象児童等の居宅等</a:t>
            </a:r>
          </a:p>
        </p:txBody>
      </p:sp>
      <p:pic>
        <p:nvPicPr>
          <p:cNvPr id="52" name="図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3490" y="6098882"/>
            <a:ext cx="608365" cy="544327"/>
          </a:xfrm>
          <a:prstGeom prst="rect">
            <a:avLst/>
          </a:prstGeom>
        </p:spPr>
      </p:pic>
      <p:pic>
        <p:nvPicPr>
          <p:cNvPr id="53" name="図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6752" y="6297041"/>
            <a:ext cx="488597" cy="540210"/>
          </a:xfrm>
          <a:prstGeom prst="rect">
            <a:avLst/>
          </a:prstGeom>
        </p:spPr>
      </p:pic>
      <p:sp>
        <p:nvSpPr>
          <p:cNvPr id="56" name="正方形/長方形 55"/>
          <p:cNvSpPr/>
          <p:nvPr/>
        </p:nvSpPr>
        <p:spPr>
          <a:xfrm>
            <a:off x="4292654" y="5796608"/>
            <a:ext cx="1091035" cy="193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0570" rtl="0" eaLnBrk="1" fontAlgn="base" latinLnBrk="0" hangingPunct="1">
              <a:lnSpc>
                <a:spcPct val="100000"/>
              </a:lnSpc>
              <a:spcBef>
                <a:spcPct val="0"/>
              </a:spcBef>
              <a:spcAft>
                <a:spcPct val="0"/>
              </a:spcAft>
              <a:buClrTx/>
              <a:buSzTx/>
              <a:buFontTx/>
              <a:buNone/>
              <a:tabLst/>
              <a:defRPr/>
            </a:pPr>
            <a:r>
              <a:rPr kumimoji="1" lang="ja-JP" altLang="en-US" sz="1192"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食事の提供</a:t>
            </a:r>
          </a:p>
        </p:txBody>
      </p:sp>
      <p:sp>
        <p:nvSpPr>
          <p:cNvPr id="57" name="正方形/長方形 56"/>
          <p:cNvSpPr/>
          <p:nvPr/>
        </p:nvSpPr>
        <p:spPr>
          <a:xfrm>
            <a:off x="2869345" y="5808404"/>
            <a:ext cx="1091035" cy="193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0570" rtl="0" eaLnBrk="1" fontAlgn="base" latinLnBrk="0" hangingPunct="1">
              <a:lnSpc>
                <a:spcPct val="100000"/>
              </a:lnSpc>
              <a:spcBef>
                <a:spcPct val="0"/>
              </a:spcBef>
              <a:spcAft>
                <a:spcPct val="0"/>
              </a:spcAft>
              <a:buClrTx/>
              <a:buSzTx/>
              <a:buFontTx/>
              <a:buNone/>
              <a:tabLst/>
              <a:defRPr/>
            </a:pPr>
            <a:r>
              <a:rPr kumimoji="1" lang="ja-JP" altLang="en-US" sz="1137"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状況の把握</a:t>
            </a:r>
          </a:p>
        </p:txBody>
      </p:sp>
      <p:sp>
        <p:nvSpPr>
          <p:cNvPr id="58" name="正方形/長方形 57"/>
          <p:cNvSpPr/>
          <p:nvPr/>
        </p:nvSpPr>
        <p:spPr>
          <a:xfrm>
            <a:off x="5417626" y="5765890"/>
            <a:ext cx="1797625" cy="227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0570" rtl="0" eaLnBrk="1" fontAlgn="base" latinLnBrk="0" hangingPunct="1">
              <a:lnSpc>
                <a:spcPct val="100000"/>
              </a:lnSpc>
              <a:spcBef>
                <a:spcPct val="0"/>
              </a:spcBef>
              <a:spcAft>
                <a:spcPct val="0"/>
              </a:spcAft>
              <a:buClrTx/>
              <a:buSzTx/>
              <a:buFontTx/>
              <a:buNone/>
              <a:tabLst/>
              <a:defRPr/>
            </a:pPr>
            <a:r>
              <a:rPr kumimoji="1" lang="ja-JP" altLang="en-US" sz="1192"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学習・生活指導支援等</a:t>
            </a:r>
          </a:p>
        </p:txBody>
      </p:sp>
      <p:sp>
        <p:nvSpPr>
          <p:cNvPr id="59" name="正方形/長方形 58"/>
          <p:cNvSpPr/>
          <p:nvPr/>
        </p:nvSpPr>
        <p:spPr>
          <a:xfrm>
            <a:off x="15757" y="3429000"/>
            <a:ext cx="2630657" cy="258982"/>
          </a:xfrm>
          <a:prstGeom prst="rect">
            <a:avLst/>
          </a:prstGeom>
        </p:spPr>
        <p:txBody>
          <a:bodyPr wrap="square">
            <a:spAutoFit/>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083"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子どもの見守り強化アクションプラン</a:t>
            </a:r>
          </a:p>
        </p:txBody>
      </p:sp>
      <p:sp>
        <p:nvSpPr>
          <p:cNvPr id="21" name="二等辺三角形 20"/>
          <p:cNvSpPr/>
          <p:nvPr/>
        </p:nvSpPr>
        <p:spPr>
          <a:xfrm rot="10800000">
            <a:off x="7323180" y="5262686"/>
            <a:ext cx="2508783" cy="447214"/>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1" lang="ja-JP" altLang="en-US" sz="19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2" name="正方形/長方形 61"/>
          <p:cNvSpPr/>
          <p:nvPr/>
        </p:nvSpPr>
        <p:spPr>
          <a:xfrm>
            <a:off x="7717805" y="5208746"/>
            <a:ext cx="1694695" cy="267317"/>
          </a:xfrm>
          <a:prstGeom prst="rect">
            <a:avLst/>
          </a:prstGeom>
        </p:spPr>
        <p:txBody>
          <a:bodyPr wrap="none">
            <a:spAutoFit/>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137"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定期的な状況把握・支援</a:t>
            </a:r>
          </a:p>
        </p:txBody>
      </p:sp>
      <p:sp>
        <p:nvSpPr>
          <p:cNvPr id="63" name="楕円 62"/>
          <p:cNvSpPr/>
          <p:nvPr/>
        </p:nvSpPr>
        <p:spPr>
          <a:xfrm>
            <a:off x="7010959" y="5858393"/>
            <a:ext cx="1280340" cy="653447"/>
          </a:xfrm>
          <a:prstGeom prst="ellipse">
            <a:avLst/>
          </a:prstGeom>
          <a:solidFill>
            <a:schemeClr val="accent6">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1192"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見守り体制</a:t>
            </a:r>
            <a:endParaRPr kumimoji="1" lang="en-US" altLang="ja-JP" sz="1192"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1192"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の強化</a:t>
            </a:r>
          </a:p>
        </p:txBody>
      </p:sp>
      <p:pic>
        <p:nvPicPr>
          <p:cNvPr id="64" name="Picture 20" descr="C:\Users\SSCJI\AppData\Local\Microsoft\Windows\Temporary Internet Files\Content.IE5\XBSXZDFH\MC900079127[1].wmf"/>
          <p:cNvPicPr>
            <a:picLocks noChangeAspect="1" noChangeArrowheads="1"/>
          </p:cNvPicPr>
          <p:nvPr/>
        </p:nvPicPr>
        <p:blipFill>
          <a:blip r:embed="rId8" cstate="print"/>
          <a:srcRect/>
          <a:stretch>
            <a:fillRect/>
          </a:stretch>
        </p:blipFill>
        <p:spPr bwMode="auto">
          <a:xfrm>
            <a:off x="913624" y="6186541"/>
            <a:ext cx="961561" cy="616634"/>
          </a:xfrm>
          <a:prstGeom prst="rect">
            <a:avLst/>
          </a:prstGeom>
          <a:noFill/>
          <a:ln w="9525">
            <a:noFill/>
            <a:miter lim="800000"/>
            <a:headEnd/>
            <a:tailEnd/>
          </a:ln>
        </p:spPr>
      </p:pic>
      <p:pic>
        <p:nvPicPr>
          <p:cNvPr id="65" name="Picture 2" descr="会議のイラスト素材"/>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45403" y="3948210"/>
            <a:ext cx="977538" cy="793621"/>
          </a:xfrm>
          <a:prstGeom prst="rect">
            <a:avLst/>
          </a:prstGeom>
          <a:noFill/>
          <a:extLst>
            <a:ext uri="{909E8E84-426E-40DD-AFC4-6F175D3DCCD1}">
              <a14:hiddenFill xmlns:a14="http://schemas.microsoft.com/office/drawing/2010/main">
                <a:solidFill>
                  <a:srgbClr val="FFFFFF"/>
                </a:solidFill>
              </a14:hiddenFill>
            </a:ext>
          </a:extLst>
        </p:spPr>
      </p:pic>
      <p:sp>
        <p:nvSpPr>
          <p:cNvPr id="60" name="正方形/長方形 59"/>
          <p:cNvSpPr/>
          <p:nvPr/>
        </p:nvSpPr>
        <p:spPr>
          <a:xfrm>
            <a:off x="159861" y="625579"/>
            <a:ext cx="9545667" cy="1916389"/>
          </a:xfrm>
          <a:prstGeom prst="rect">
            <a:avLst/>
          </a:prstGeom>
          <a:ln w="15875">
            <a:noFill/>
          </a:ln>
        </p:spPr>
        <p:txBody>
          <a:bodyPr wrap="square" lIns="0" tIns="0" rIns="36000" rtlCol="0" anchor="t" anchorCtr="0">
            <a:noAutofit/>
          </a:bodyPr>
          <a:lstStyle/>
          <a:p>
            <a:pPr marL="261937" marR="0" lvl="0" indent="0" algn="l" defTabSz="990570" rtl="0" eaLnBrk="1" fontAlgn="auto" latinLnBrk="0" hangingPunct="1">
              <a:lnSpc>
                <a:spcPts val="16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rPr>
              <a:t>　</a:t>
            </a:r>
            <a:r>
              <a:rPr kumimoji="1" lang="ja-JP" altLang="en-US"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　学校等の休業や外出自粛が継続する中で、子どもの見守り機会が減少し、児童虐待リスクが高まっていることから、</a:t>
            </a:r>
            <a:endParaRPr kumimoji="1" lang="en-US" altLang="ja-JP"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447675" marR="0" lvl="0" indent="-447675" algn="l" defTabSz="99057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　　・市町村の要保護児童対策地域協議会が中核となって、支援対象児童等の状況を電話や訪問等により定期的に確認し、必要な支援につなげること</a:t>
            </a:r>
            <a:endParaRPr kumimoji="1" lang="en-US" altLang="ja-JP"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　　・その際、民間団体等にも幅広く協力を求め、様々な地域ネットワークを総動員して、地域の見守りの体制を強化すること</a:t>
            </a:r>
            <a:endParaRPr kumimoji="1" lang="en-US" altLang="ja-JP"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　　とする「子どもの見守り強化アクションプラン」を実施。</a:t>
            </a:r>
            <a:endParaRPr kumimoji="1" lang="en-US" altLang="ja-JP"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a:p>
            <a:pPr marL="266700" marR="0" lvl="0" indent="-266700" algn="l" defTabSz="99057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　○　同プランの取組を一層推進するため、</a:t>
            </a:r>
            <a:r>
              <a:rPr kumimoji="1" lang="ja-JP" altLang="ja-JP"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子ども食堂や子どもに対する宅食等の支援を行う民間団体等</a:t>
            </a:r>
            <a:r>
              <a:rPr kumimoji="1" lang="ja-JP" altLang="en-US"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が、要保護児童対策地域協議会の支援対象児童等として登録されている子ども等の居宅を訪問するなどし、状況の把握や食事の提供、学習・生活指導支援等を通じた子どもの見守り体制を強化するための経費を支援する。</a:t>
            </a:r>
            <a:endParaRPr kumimoji="1" lang="en-US" altLang="ja-JP" sz="13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p:txBody>
      </p:sp>
      <p:grpSp>
        <p:nvGrpSpPr>
          <p:cNvPr id="70" name="グループ化 69"/>
          <p:cNvGrpSpPr/>
          <p:nvPr/>
        </p:nvGrpSpPr>
        <p:grpSpPr>
          <a:xfrm>
            <a:off x="56457" y="2708001"/>
            <a:ext cx="5268095" cy="740369"/>
            <a:chOff x="94891" y="4219944"/>
            <a:chExt cx="5179727" cy="542639"/>
          </a:xfrm>
        </p:grpSpPr>
        <p:sp>
          <p:nvSpPr>
            <p:cNvPr id="71" name="正方形/長方形 70"/>
            <p:cNvSpPr/>
            <p:nvPr/>
          </p:nvSpPr>
          <p:spPr>
            <a:xfrm>
              <a:off x="251520" y="4323226"/>
              <a:ext cx="5023098" cy="439357"/>
            </a:xfrm>
            <a:prstGeom prst="rect">
              <a:avLst/>
            </a:prstGeom>
            <a:ln w="15875">
              <a:solidFill>
                <a:srgbClr val="0070C0"/>
              </a:solidFill>
            </a:ln>
          </p:spPr>
          <p:txBody>
            <a:bodyPr wrap="square" tIns="0" rtlCol="0" anchor="t" anchorCtr="0">
              <a:noAutofit/>
            </a:bodyPr>
            <a:lstStyle/>
            <a:p>
              <a:pPr marL="261937" marR="0" lvl="0" indent="-174624" algn="l" defTabSz="990570" rtl="0" eaLnBrk="1" fontAlgn="auto" latinLnBrk="0" hangingPunct="1">
                <a:lnSpc>
                  <a:spcPts val="1000"/>
                </a:lnSpc>
                <a:spcBef>
                  <a:spcPts val="300"/>
                </a:spcBef>
                <a:spcAft>
                  <a:spcPts val="0"/>
                </a:spcAft>
                <a:buClrTx/>
                <a:buSzTx/>
                <a:buFontTx/>
                <a:buNone/>
                <a:tabLst/>
                <a:defRPr/>
              </a:pPr>
              <a:r>
                <a:rPr kumimoji="1" lang="ja-JP" altLang="en-US" sz="13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rPr>
                <a:t>　</a:t>
              </a:r>
              <a:endParaRPr kumimoji="1" lang="en-US" altLang="ja-JP" sz="13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endParaRPr>
            </a:p>
            <a:p>
              <a:pPr marL="261937" marR="0" lvl="0" indent="-174624" algn="l" defTabSz="990570" rtl="0" eaLnBrk="1" fontAlgn="auto" latinLnBrk="0" hangingPunct="1">
                <a:lnSpc>
                  <a:spcPct val="100000"/>
                </a:lnSpc>
                <a:spcBef>
                  <a:spcPts val="300"/>
                </a:spcBef>
                <a:spcAft>
                  <a:spcPts val="0"/>
                </a:spcAft>
                <a:buClrTx/>
                <a:buSzTx/>
                <a:buFontTx/>
                <a:buNone/>
                <a:tabLst/>
                <a:defRPr/>
              </a:pPr>
              <a:r>
                <a:rPr kumimoji="1" lang="ja-JP" altLang="en-US" sz="13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rPr>
                <a:t>１か所当たり：</a:t>
              </a:r>
              <a:r>
                <a:rPr kumimoji="1" lang="en-US" altLang="ja-JP" sz="13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rPr>
                <a:t>8,313</a:t>
              </a:r>
              <a:r>
                <a:rPr kumimoji="1" lang="ja-JP" altLang="en-US" sz="13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rPr>
                <a:t>千円</a:t>
              </a:r>
              <a:endParaRPr kumimoji="1" lang="en-US" altLang="ja-JP" sz="13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endParaRPr>
            </a:p>
            <a:p>
              <a:pPr marL="190892" marR="0" lvl="0" indent="-103184" algn="l" defTabSz="914400" rtl="0" eaLnBrk="1" fontAlgn="auto" latinLnBrk="0" hangingPunct="1">
                <a:lnSpc>
                  <a:spcPct val="100000"/>
                </a:lnSpc>
                <a:spcBef>
                  <a:spcPts val="100"/>
                </a:spcBef>
                <a:spcAft>
                  <a:spcPts val="0"/>
                </a:spcAft>
                <a:buClrTx/>
                <a:buSzTx/>
                <a:buFontTx/>
                <a:buNone/>
                <a:tabLst/>
                <a:defRPr/>
              </a:pPr>
              <a:r>
                <a:rPr kumimoji="1" lang="en-US" altLang="ja-JP" sz="11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rPr>
                <a:t> ※</a:t>
              </a:r>
              <a:r>
                <a:rPr kumimoji="1" lang="ja-JP" altLang="en-US" sz="11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rPr>
                <a:t>民間団体等の支援スタッフの人件費、訪問経費など事業実施に係る経費</a:t>
              </a:r>
              <a:endParaRPr kumimoji="1" lang="en-US" altLang="ja-JP" sz="11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endParaRPr>
            </a:p>
            <a:p>
              <a:pPr marL="261937" marR="0" lvl="0" indent="-174624" algn="l" defTabSz="990570" rtl="0" eaLnBrk="1" fontAlgn="auto" latinLnBrk="0" hangingPunct="1">
                <a:lnSpc>
                  <a:spcPct val="100000"/>
                </a:lnSpc>
                <a:spcBef>
                  <a:spcPts val="30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HGｺﾞｼｯｸM" panose="020B0609000000000000" pitchFamily="49" charset="-128"/>
                <a:ea typeface="HGｺﾞｼｯｸM" panose="020B0609000000000000" pitchFamily="49" charset="-128"/>
                <a:cs typeface="+mn-cs"/>
              </a:endParaRPr>
            </a:p>
          </p:txBody>
        </p:sp>
        <p:sp>
          <p:nvSpPr>
            <p:cNvPr id="72" name="角丸四角形 71"/>
            <p:cNvSpPr/>
            <p:nvPr/>
          </p:nvSpPr>
          <p:spPr>
            <a:xfrm>
              <a:off x="94891" y="4219944"/>
              <a:ext cx="1132802" cy="200090"/>
            </a:xfrm>
            <a:prstGeom prst="roundRect">
              <a:avLst/>
            </a:prstGeom>
            <a:solidFill>
              <a:srgbClr val="0070C0"/>
            </a:solidFill>
            <a:scene3d>
              <a:camera prst="orthographicFront"/>
              <a:lightRig rig="threePt" dir="t"/>
            </a:scene3d>
            <a:sp3d>
              <a:bevelT w="38100" h="38100"/>
            </a:sp3d>
          </p:spPr>
          <p:txBody>
            <a:bodyPr wrap="square" lIns="78000" tIns="39000" rIns="78000" bIns="39000" rtlCol="0" anchor="ctr">
              <a:noAutofit/>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white"/>
                  </a:solidFill>
                  <a:effectLst/>
                  <a:uLnTx/>
                  <a:uFillTx/>
                  <a:latin typeface="HGｺﾞｼｯｸM" panose="020B0609000000000000" pitchFamily="49" charset="-128"/>
                  <a:ea typeface="HGｺﾞｼｯｸM" panose="020B0609000000000000" pitchFamily="49" charset="-128"/>
                  <a:cs typeface="メイリオ" panose="020B0604030504040204" pitchFamily="50" charset="-128"/>
                </a:rPr>
                <a:t>補助基準額</a:t>
              </a:r>
            </a:p>
          </p:txBody>
        </p:sp>
      </p:grpSp>
      <p:grpSp>
        <p:nvGrpSpPr>
          <p:cNvPr id="24" name="グループ化 23"/>
          <p:cNvGrpSpPr/>
          <p:nvPr/>
        </p:nvGrpSpPr>
        <p:grpSpPr>
          <a:xfrm>
            <a:off x="4448632" y="6030376"/>
            <a:ext cx="735933" cy="820491"/>
            <a:chOff x="4448632" y="6030376"/>
            <a:chExt cx="735933" cy="820491"/>
          </a:xfrm>
        </p:grpSpPr>
        <p:grpSp>
          <p:nvGrpSpPr>
            <p:cNvPr id="23" name="グループ化 22"/>
            <p:cNvGrpSpPr/>
            <p:nvPr/>
          </p:nvGrpSpPr>
          <p:grpSpPr>
            <a:xfrm>
              <a:off x="4482259" y="6030376"/>
              <a:ext cx="702306" cy="796855"/>
              <a:chOff x="4482259" y="6030376"/>
              <a:chExt cx="702306" cy="796855"/>
            </a:xfrm>
          </p:grpSpPr>
          <p:pic>
            <p:nvPicPr>
              <p:cNvPr id="74" name="図 73"/>
              <p:cNvPicPr>
                <a:picLocks noChangeAspect="1"/>
              </p:cNvPicPr>
              <p:nvPr/>
            </p:nvPicPr>
            <p:blipFill rotWithShape="1">
              <a:blip r:embed="rId10"/>
              <a:srcRect l="2214" t="6112" r="87264" b="27028"/>
              <a:stretch/>
            </p:blipFill>
            <p:spPr>
              <a:xfrm>
                <a:off x="4564759" y="6030376"/>
                <a:ext cx="269014" cy="480763"/>
              </a:xfrm>
              <a:prstGeom prst="rect">
                <a:avLst/>
              </a:prstGeom>
            </p:spPr>
          </p:pic>
          <p:pic>
            <p:nvPicPr>
              <p:cNvPr id="77" name="図 76"/>
              <p:cNvPicPr>
                <a:picLocks noChangeAspect="1"/>
              </p:cNvPicPr>
              <p:nvPr/>
            </p:nvPicPr>
            <p:blipFill rotWithShape="1">
              <a:blip r:embed="rId11"/>
              <a:srcRect l="4740" t="7778" r="83617" b="6934"/>
              <a:stretch/>
            </p:blipFill>
            <p:spPr>
              <a:xfrm>
                <a:off x="4832361" y="6065038"/>
                <a:ext cx="352204" cy="725682"/>
              </a:xfrm>
              <a:prstGeom prst="rect">
                <a:avLst/>
              </a:prstGeom>
            </p:spPr>
          </p:pic>
          <p:sp>
            <p:nvSpPr>
              <p:cNvPr id="20" name="正方形/長方形 19"/>
              <p:cNvSpPr/>
              <p:nvPr/>
            </p:nvSpPr>
            <p:spPr>
              <a:xfrm>
                <a:off x="4819659" y="6648004"/>
                <a:ext cx="144000" cy="155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61" name="図 60"/>
              <p:cNvPicPr>
                <a:picLocks noChangeAspect="1"/>
              </p:cNvPicPr>
              <p:nvPr/>
            </p:nvPicPr>
            <p:blipFill rotWithShape="1">
              <a:blip r:embed="rId12"/>
              <a:srcRect l="209" t="6761" r="82497" b="26565"/>
              <a:stretch/>
            </p:blipFill>
            <p:spPr>
              <a:xfrm rot="724431">
                <a:off x="4482259" y="6506310"/>
                <a:ext cx="359131" cy="320921"/>
              </a:xfrm>
              <a:prstGeom prst="rect">
                <a:avLst/>
              </a:prstGeom>
            </p:spPr>
          </p:pic>
        </p:grpSp>
        <p:sp>
          <p:nvSpPr>
            <p:cNvPr id="55" name="円形吹き出し 54"/>
            <p:cNvSpPr/>
            <p:nvPr/>
          </p:nvSpPr>
          <p:spPr>
            <a:xfrm>
              <a:off x="4448632" y="6485739"/>
              <a:ext cx="419660" cy="365128"/>
            </a:xfrm>
            <a:prstGeom prst="wedgeEllipseCallout">
              <a:avLst>
                <a:gd name="adj1" fmla="val 63009"/>
                <a:gd name="adj2" fmla="val -33243"/>
              </a:avLst>
            </a:prstGeom>
            <a:noFill/>
            <a:ln w="190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66" name="正方形/長方形 65"/>
          <p:cNvSpPr/>
          <p:nvPr/>
        </p:nvSpPr>
        <p:spPr>
          <a:xfrm>
            <a:off x="8049344" y="36394"/>
            <a:ext cx="1690702" cy="3300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令和２年度第二次補正</a:t>
            </a:r>
            <a:endParaRPr kumimoji="0" lang="en-US" altLang="ja-JP" sz="9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予算：</a:t>
            </a:r>
            <a:r>
              <a:rPr kumimoji="0" lang="en-US" altLang="ja-JP" sz="9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0" lang="ja-JP" altLang="en-US" sz="9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endParaRPr kumimoji="0" lang="en-US" altLang="ja-JP" sz="9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750775104"/>
      </p:ext>
    </p:extLst>
  </p:cSld>
  <p:clrMapOvr>
    <a:masterClrMapping/>
  </p:clrMapOvr>
</p:sld>
</file>

<file path=ppt/theme/theme1.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75000"/>
          </a:schemeClr>
        </a:solidFill>
        <a:ln>
          <a:solidFill>
            <a:schemeClr val="accent3">
              <a:lumMod val="75000"/>
            </a:schemeClr>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3265</TotalTime>
  <Words>421</Words>
  <Application>Microsoft Macintosh PowerPoint</Application>
  <PresentationFormat>A4 210 x 297 mm</PresentationFormat>
  <Paragraphs>52</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HGPｺﾞｼｯｸM</vt:lpstr>
      <vt:lpstr>HGｺﾞｼｯｸM</vt:lpstr>
      <vt:lpstr>Meiryo UI</vt:lpstr>
      <vt:lpstr>ＭＳ Ｐゴシック</vt:lpstr>
      <vt:lpstr>メイリオ</vt:lpstr>
      <vt:lpstr>游ゴシック</vt:lpstr>
      <vt:lpstr>Arial</vt:lpstr>
      <vt:lpstr>Calibri</vt:lpstr>
      <vt:lpstr>2_デザインの設定</vt:lpstr>
      <vt:lpstr>PowerPoint プレゼンテーション</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柳 史生(yanagi-fumio)</dc:creator>
  <cp:lastModifiedBy>Microsoft Office User</cp:lastModifiedBy>
  <cp:revision>254</cp:revision>
  <cp:lastPrinted>2020-06-15T02:58:08Z</cp:lastPrinted>
  <dcterms:modified xsi:type="dcterms:W3CDTF">2020-07-22T03:28:09Z</dcterms:modified>
</cp:coreProperties>
</file>